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png"/>
  <Override PartName="/ppt/media/image26.jpg" ContentType="image/pn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9" r:id="rId6"/>
    <p:sldId id="262" r:id="rId7"/>
    <p:sldId id="271" r:id="rId8"/>
    <p:sldId id="263" r:id="rId9"/>
    <p:sldId id="265" r:id="rId10"/>
    <p:sldId id="270" r:id="rId11"/>
    <p:sldId id="266" r:id="rId12"/>
    <p:sldId id="267" r:id="rId13"/>
    <p:sldId id="268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57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E1D0-58DD-43B9-BECA-C43EA8053DCB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29B-A4B2-47CD-B058-887315C3F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22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BDC08-A1B3-498E-8D26-B2C976EBB4AA}" type="datetimeFigureOut">
              <a:rPr lang="en-US" smtClean="0"/>
              <a:t>3/29/2016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09DBA-0855-4A63-96AB-1CF438121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1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 smtClean="0"/>
              <a:t>Using </a:t>
            </a:r>
            <a:r>
              <a:rPr lang="en-US" dirty="0" err="1" smtClean="0"/>
              <a:t>clear_sun_flag</a:t>
            </a:r>
            <a:r>
              <a:rPr lang="en-US" dirty="0" smtClean="0"/>
              <a:t> and estimated DNI for calculating diffuse from tilted plate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We only consider images with complete visible sun or no sun at all.</a:t>
            </a:r>
          </a:p>
          <a:p>
            <a:pPr marL="228600" lvl="2">
              <a:spcBef>
                <a:spcPts val="1000"/>
              </a:spcBef>
            </a:pPr>
            <a:r>
              <a:rPr lang="en-US" dirty="0" smtClean="0"/>
              <a:t>Extracted diffuse from north-facing plate is more robust than south-facing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9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optical flow to extract clouds’ motion vector</a:t>
            </a:r>
          </a:p>
          <a:p>
            <a:r>
              <a:rPr lang="en-US" dirty="0" smtClean="0"/>
              <a:t>Move the clouds with same motion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09DBA-0855-4A63-96AB-1CF4381213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5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DA5E3-EB2D-4080-A6B0-1F68B7044421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09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7B569-65C9-4304-AA12-C7118926203D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4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D730F-8AB2-4106-8108-13E5FA83E600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07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6CCB-A85B-411C-BF70-87917317D595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2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54D-35B4-495D-ACA8-BB33508FC7B8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4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495F-15D4-4BE2-824D-1138E86FB1F2}" type="datetime1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CF8A9-8FD0-4896-8781-9B85F1F30601}" type="datetime1">
              <a:rPr lang="en-US" smtClean="0"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8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67541-505F-43C3-A668-72EDF1182BB4}" type="datetime1">
              <a:rPr lang="en-US" smtClean="0"/>
              <a:t>3/29/2016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AA920-B74C-4B42-A637-5D983D5CB6CE}" type="datetime1">
              <a:rPr lang="en-US" smtClean="0"/>
              <a:t>3/29/2016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7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CDDB9A-11B5-479C-B317-D15A49DBC972}" type="datetime1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9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20978-BE86-49D8-B0D4-41A9C60A31E4}" type="datetime1">
              <a:rPr lang="en-US" smtClean="0"/>
              <a:t>3/29/2016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5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56A47F5-3E49-46C9-89B2-FAF6E3E54824}" type="datetime1">
              <a:rPr lang="en-US" smtClean="0"/>
              <a:t>3/29/2016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5F8BAE6-7703-4C1B-BD1A-55037D93EF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6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799" y="487679"/>
            <a:ext cx="10890069" cy="2037662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Irradiance </a:t>
            </a:r>
            <a:r>
              <a:rPr lang="en-US" sz="5400" dirty="0" smtClean="0"/>
              <a:t>estimation from </a:t>
            </a:r>
            <a:r>
              <a:rPr lang="en-US" sz="5400" dirty="0" smtClean="0"/>
              <a:t>sky images </a:t>
            </a:r>
            <a:r>
              <a:rPr lang="en-US" sz="5400" dirty="0" smtClean="0"/>
              <a:t>		for PV power </a:t>
            </a:r>
            <a:r>
              <a:rPr lang="en-US" sz="5400" dirty="0" smtClean="0"/>
              <a:t>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1391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Amrollah Seifoddini		      Supervisor</a:t>
            </a:r>
            <a:r>
              <a:rPr lang="en-US" dirty="0" smtClean="0"/>
              <a:t>: Jan Poland</a:t>
            </a:r>
          </a:p>
          <a:p>
            <a:endParaRPr lang="en-US" dirty="0"/>
          </a:p>
          <a:p>
            <a:r>
              <a:rPr lang="en-US" dirty="0" smtClean="0"/>
              <a:t>March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296" y="4597332"/>
            <a:ext cx="1324238" cy="53300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</a:t>
            </a:r>
            <a:r>
              <a:rPr lang="en-US" dirty="0" smtClean="0"/>
              <a:t>sensors </a:t>
            </a:r>
            <a:r>
              <a:rPr lang="en-US" sz="32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38" y="1867221"/>
            <a:ext cx="5414851" cy="3980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01" y="1800324"/>
            <a:ext cx="5485571" cy="411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1538" y="5717115"/>
            <a:ext cx="233565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Image 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Non-image: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Clear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-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sky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/>
                              <m:t>DHI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zenith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angle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Day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year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Time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day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Image-based: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_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state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4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areas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Cloud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coverage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circumsolar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area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Saturation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factor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around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sun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66" y="1941922"/>
            <a:ext cx="3501377" cy="304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9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50" y="2057466"/>
            <a:ext cx="5575955" cy="4286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1" y="2281823"/>
            <a:ext cx="4682598" cy="38380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95166" y="1884747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RMSE = 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3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irradiance forecast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54" y="1969512"/>
            <a:ext cx="3579574" cy="357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7" y="1845734"/>
            <a:ext cx="3950861" cy="38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7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partial sun occlusion</a:t>
            </a:r>
          </a:p>
          <a:p>
            <a:pPr marL="0" indent="0">
              <a:buNone/>
            </a:pPr>
            <a:r>
              <a:rPr lang="en-US" dirty="0" smtClean="0"/>
              <a:t>Cloud type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12" y="2448907"/>
            <a:ext cx="5538110" cy="3801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09758"/>
            <a:ext cx="1768446" cy="1834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2" y="3585333"/>
            <a:ext cx="1949306" cy="18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&amp;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Sky imager based shortest-term solar irradiance </a:t>
            </a:r>
            <a:r>
              <a:rPr lang="en-US" b="1" dirty="0" smtClean="0"/>
              <a:t>forecasts for local </a:t>
            </a:r>
            <a:r>
              <a:rPr lang="en-US" b="1" dirty="0"/>
              <a:t>solar energy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1" y="2256516"/>
            <a:ext cx="7579151" cy="3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3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</a:t>
            </a:r>
            <a:r>
              <a:rPr lang="en-US" dirty="0" smtClean="0"/>
              <a:t>setup </a:t>
            </a:r>
            <a:r>
              <a:rPr lang="en-US" sz="3200" dirty="0" smtClean="0"/>
              <a:t>(in </a:t>
            </a:r>
            <a:r>
              <a:rPr lang="en-US" sz="3200" dirty="0" err="1" smtClean="0"/>
              <a:t>Cavriglia</a:t>
            </a:r>
            <a:r>
              <a:rPr lang="en-US" sz="3200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52" y="1846262"/>
            <a:ext cx="4689932" cy="3514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03" y="1846263"/>
            <a:ext cx="4689933" cy="351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HDR Images every 8 seconds</a:t>
            </a:r>
          </a:p>
          <a:p>
            <a:r>
              <a:rPr lang="en-US" dirty="0" smtClean="0"/>
              <a:t>Irradiance and power every 6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" y="2800875"/>
            <a:ext cx="4280015" cy="293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19" y="2800875"/>
            <a:ext cx="4345218" cy="2836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02" y="1737360"/>
            <a:ext cx="2554665" cy="255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Horizontal Irradiance (GHI)</a:t>
            </a:r>
          </a:p>
          <a:p>
            <a:r>
              <a:rPr lang="en-US" dirty="0" smtClean="0"/>
              <a:t>Diffuse Horizontal Irradiance (DHI)</a:t>
            </a:r>
          </a:p>
          <a:p>
            <a:r>
              <a:rPr lang="en-US" dirty="0" smtClean="0"/>
              <a:t>Direct Normal Irradiance (DNI)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27" y="3214358"/>
            <a:ext cx="4957664" cy="884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82" y="4191382"/>
            <a:ext cx="2630079" cy="2088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60" y="2121242"/>
            <a:ext cx="4285714" cy="3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  <a:r>
              <a:rPr lang="en-US" dirty="0" smtClean="0"/>
              <a:t>components </a:t>
            </a:r>
            <a:r>
              <a:rPr lang="en-US" sz="3600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256" y="1845734"/>
            <a:ext cx="5239043" cy="3929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01" y="2184930"/>
            <a:ext cx="4457134" cy="30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0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Clear-sky irradiance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69" y="1857375"/>
            <a:ext cx="5288911" cy="39666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3" y="1857375"/>
            <a:ext cx="5081283" cy="4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33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</a:t>
            </a:r>
            <a:r>
              <a:rPr lang="en-US" dirty="0"/>
              <a:t>DNI </a:t>
            </a:r>
            <a:r>
              <a:rPr lang="en-US" sz="2800" dirty="0"/>
              <a:t>(from clear-sky </a:t>
            </a:r>
            <a:r>
              <a:rPr lang="en-US" sz="2800" dirty="0" smtClean="0"/>
              <a:t>model)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𝐷𝑁𝐼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𝑠𝑢𝑛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𝑜𝑐𝑐𝑙𝑢𝑑𝑒𝑑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𝐷𝑁𝐼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𝑐𝑙𝑒𝑎𝑟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𝑠𝑘𝑦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83" y="1976968"/>
            <a:ext cx="5334000" cy="400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250595"/>
            <a:ext cx="3888187" cy="65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1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diffuse from </a:t>
            </a:r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BAE6-7703-4C1B-BD1A-55037D93EF6A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09" y="1941922"/>
            <a:ext cx="4838024" cy="3628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53" y="1857163"/>
            <a:ext cx="4951036" cy="3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504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447</TotalTime>
  <Words>221</Words>
  <Application>Microsoft Office PowerPoint</Application>
  <PresentationFormat>Widescreen</PresentationFormat>
  <Paragraphs>58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Cambria Math</vt:lpstr>
      <vt:lpstr>Retrospect</vt:lpstr>
      <vt:lpstr>Irradiance estimation from sky images   for PV power prediction</vt:lpstr>
      <vt:lpstr>Motivation &amp; goal</vt:lpstr>
      <vt:lpstr>Experimental setup (in Cavriglia)</vt:lpstr>
      <vt:lpstr>Acquired Data</vt:lpstr>
      <vt:lpstr>Irradiation components</vt:lpstr>
      <vt:lpstr>Irradiation components (cont.)</vt:lpstr>
      <vt:lpstr>Clear-sky irradiance model</vt:lpstr>
      <vt:lpstr>Estimating DNI (from clear-sky model)</vt:lpstr>
      <vt:lpstr>Estimating diffuse from sensors</vt:lpstr>
      <vt:lpstr>Estimating diffuse from sensors (cont.)</vt:lpstr>
      <vt:lpstr>Estimating diffuse from Image features</vt:lpstr>
      <vt:lpstr>Regression result</vt:lpstr>
      <vt:lpstr>Application in irradiance forecast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Irradiance retrieval from sky images</dc:title>
  <dc:creator>KXuyZqnYE4@student.ethz.ch</dc:creator>
  <cp:lastModifiedBy>KXuyZqnYE4@student.ethz.ch</cp:lastModifiedBy>
  <cp:revision>102</cp:revision>
  <dcterms:created xsi:type="dcterms:W3CDTF">2016-03-23T09:59:22Z</dcterms:created>
  <dcterms:modified xsi:type="dcterms:W3CDTF">2016-03-29T05:26:01Z</dcterms:modified>
</cp:coreProperties>
</file>